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6858000" type="letter"/>
  <p:notesSz cx="9309100" cy="70532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013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4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3" userDrawn="1">
          <p15:clr>
            <a:srgbClr val="A4A3A4"/>
          </p15:clr>
        </p15:guide>
        <p15:guide id="2" pos="2914" userDrawn="1">
          <p15:clr>
            <a:srgbClr val="A4A3A4"/>
          </p15:clr>
        </p15:guide>
        <p15:guide id="3" orient="horz" pos="2222" userDrawn="1">
          <p15:clr>
            <a:srgbClr val="A4A3A4"/>
          </p15:clr>
        </p15:guide>
        <p15:guide id="4" pos="293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7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62" autoAdjust="0"/>
    <p:restoredTop sz="99431" autoAdjust="0"/>
  </p:normalViewPr>
  <p:slideViewPr>
    <p:cSldViewPr snapToGrid="0" snapToObjects="1">
      <p:cViewPr varScale="1">
        <p:scale>
          <a:sx n="68" d="100"/>
          <a:sy n="68" d="100"/>
        </p:scale>
        <p:origin x="1464" y="60"/>
      </p:cViewPr>
      <p:guideLst>
        <p:guide orient="horz" pos="2448"/>
        <p:guide pos="3013"/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2" d="100"/>
          <a:sy n="52" d="100"/>
        </p:scale>
        <p:origin x="-3346" y="-86"/>
      </p:cViewPr>
      <p:guideLst>
        <p:guide orient="horz" pos="2873"/>
        <p:guide pos="2914"/>
        <p:guide orient="horz" pos="2222"/>
        <p:guide pos="29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66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73003" y="0"/>
            <a:ext cx="4033943" cy="352663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975F918-27EB-4C9B-92DB-A7ECAE2C9917}" type="datetimeFigureOut">
              <a:rPr lang="es-MX" smtClean="0"/>
              <a:pPr/>
              <a:t>09/10/2024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890838" y="528638"/>
            <a:ext cx="3527425" cy="26463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911" y="3350301"/>
            <a:ext cx="7447279" cy="317396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699377"/>
            <a:ext cx="4033943" cy="3526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73003" y="6699377"/>
            <a:ext cx="4033943" cy="3526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B627E94-6C0C-422A-90B7-3F57CCB66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9609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518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2590" algn="l" defTabSz="84518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5180" algn="l" defTabSz="84518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67770" algn="l" defTabSz="84518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0360" algn="l" defTabSz="84518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2950" algn="l" defTabSz="84518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35540" algn="l" defTabSz="84518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58130" algn="l" defTabSz="84518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0720" algn="l" defTabSz="84518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890838" y="528638"/>
            <a:ext cx="3527425" cy="2646362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627E94-6C0C-422A-90B7-3F57CCB66766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503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53116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1188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60184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9714" y="6008353"/>
            <a:ext cx="5698191" cy="751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329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7201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3172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06939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76392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23366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89572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5029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0036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9C28F-1A0D-3B4E-BE84-3E367B26BF21}" type="datetimeFigureOut">
              <a:rPr lang="es-ES_tradnl" smtClean="0"/>
              <a:pPr/>
              <a:t>09/10/2024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FA012-423B-6B40-921C-7330F3A72A5F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8601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3">
            <a:extLst>
              <a:ext uri="{FF2B5EF4-FFF2-40B4-BE49-F238E27FC236}">
                <a16:creationId xmlns:a16="http://schemas.microsoft.com/office/drawing/2014/main" id="{C6FFFB90-86C5-408E-B093-F546553A98CC}"/>
              </a:ext>
            </a:extLst>
          </p:cNvPr>
          <p:cNvSpPr txBox="1"/>
          <p:nvPr/>
        </p:nvSpPr>
        <p:spPr>
          <a:xfrm>
            <a:off x="0" y="238636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800" b="1" dirty="0">
                <a:solidFill>
                  <a:srgbClr val="000723"/>
                </a:solidFill>
                <a:latin typeface="Montserrat" pitchFamily="50" charset="0"/>
                <a:ea typeface="Graphik" charset="0"/>
                <a:cs typeface="Graphik" charset="0"/>
              </a:rPr>
              <a:t>AVISO DE PRIVACIDAD INTEGRAL</a:t>
            </a:r>
          </a:p>
          <a:p>
            <a:pPr algn="ctr"/>
            <a:r>
              <a:rPr lang="es-ES_tradnl" sz="1600" b="1" dirty="0">
                <a:solidFill>
                  <a:srgbClr val="000723"/>
                </a:solidFill>
                <a:latin typeface="Montserrat" pitchFamily="50" charset="0"/>
                <a:ea typeface="Graphik" charset="0"/>
                <a:cs typeface="Graphik" charset="0"/>
              </a:rPr>
              <a:t>Propósito por el cual se recaban sus datos personales y protección de los mismos</a:t>
            </a:r>
          </a:p>
        </p:txBody>
      </p:sp>
      <p:sp>
        <p:nvSpPr>
          <p:cNvPr id="3" name="CuadroTexto 4">
            <a:extLst>
              <a:ext uri="{FF2B5EF4-FFF2-40B4-BE49-F238E27FC236}">
                <a16:creationId xmlns:a16="http://schemas.microsoft.com/office/drawing/2014/main" id="{55A3F26C-C1B0-4DA4-9277-49A1D809AD10}"/>
              </a:ext>
            </a:extLst>
          </p:cNvPr>
          <p:cNvSpPr txBox="1"/>
          <p:nvPr/>
        </p:nvSpPr>
        <p:spPr>
          <a:xfrm>
            <a:off x="1" y="1328041"/>
            <a:ext cx="91439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La </a:t>
            </a:r>
            <a:r>
              <a:rPr lang="es-ES_tradnl" sz="12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Dirección General de Información, Registro y Estadística</a:t>
            </a:r>
            <a:r>
              <a:rPr lang="es-ES_tradnl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 ubicada en </a:t>
            </a:r>
            <a:r>
              <a:rPr lang="es-MX" sz="1200" b="1" dirty="0" err="1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Blvd</a:t>
            </a:r>
            <a:r>
              <a:rPr lang="es-MX" sz="12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. Felipe Ángeles S/N Col. Venta Prieta en la Ciudad de Pachuca Hidalgo</a:t>
            </a:r>
            <a:r>
              <a:rPr lang="es-ES_tradnl" sz="12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 </a:t>
            </a:r>
            <a:r>
              <a:rPr lang="es-ES_tradnl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es la responsable del uso y protección de sus datos personales con fundamento en el Artículo 67 de la Ley de Transparencia y Acceso a la Información Pública para el Estado de Hidalgo así como a la Ley de Protección de Datos Personales en Posesión de Sujetos Obligados para el Estado de Hidalgo en sus artículos 1°, 3° fracciones I y XXX, 34, 35 y 39 informándole lo siguiente:</a:t>
            </a:r>
          </a:p>
          <a:p>
            <a:pPr algn="just"/>
            <a:endParaRPr lang="es-ES_tradnl" sz="12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r>
              <a:rPr lang="es-ES_tradnl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Los datos personales que recabamos y utilizamos de usted, son necesarios para el servicio y/o trámite que solicita, y los utilizaremos para las siguientes </a:t>
            </a:r>
            <a:r>
              <a:rPr lang="es-ES_tradnl" sz="12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finalidades de conformidad al fundamento legal referido en cada una de ellas</a:t>
            </a:r>
            <a:r>
              <a:rPr lang="es-ES_tradnl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:</a:t>
            </a:r>
          </a:p>
          <a:p>
            <a:pPr algn="just"/>
            <a:endParaRPr lang="es-ES_tradnl" sz="12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es-MX" sz="12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Otorgamiento de Preinscripciones de Educación Básica.</a:t>
            </a:r>
            <a:endParaRPr lang="es-ES_tradnl" sz="12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es-ES_tradnl" sz="12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r>
              <a:rPr lang="es-ES_tradnl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Se pone a su disposición los </a:t>
            </a:r>
            <a:r>
              <a:rPr lang="es-MX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teléfonos (lada 01771) 71-8-62-15 o 79-7-52-76, E-mail: uipg@hidalgo.gob.mx,</a:t>
            </a:r>
            <a:r>
              <a:rPr lang="es-ES_tradnl" sz="12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 </a:t>
            </a:r>
            <a:r>
              <a:rPr lang="es-MX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para manifestar su negativa, para los casos de finalidades y transferencias de sus datos personales, que requieren su consentimiento como titular y que se encuentran señalados en el apartado que antecede, así como en la clausula de transferencia si fuese el caso.</a:t>
            </a:r>
            <a:endParaRPr lang="es-ES_tradnl" sz="12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endParaRPr lang="es-ES_tradnl" sz="12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r>
              <a:rPr lang="es-ES_tradnl" sz="12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Nota</a:t>
            </a:r>
            <a:r>
              <a:rPr lang="es-ES_tradnl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: L</a:t>
            </a:r>
            <a:r>
              <a:rPr lang="es-MX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e informamos que si usted no manifiesta su negativa para llevar a cabo el tratamiento descrito en los apartados anteriores, entenderemos que ha otorgado su consentimiento para hacerlo. salvo lo establecido por los artículos 7 Fracciones I, II y IV, 19 y 98 por causas de excepción previstas en la citada ley de protección de datos personales</a:t>
            </a:r>
            <a:r>
              <a:rPr lang="es-ES_tradnl" sz="12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873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Rectángulo">
            <a:extLst>
              <a:ext uri="{FF2B5EF4-FFF2-40B4-BE49-F238E27FC236}">
                <a16:creationId xmlns:a16="http://schemas.microsoft.com/office/drawing/2014/main" id="{0E5A7CCD-ACE5-479A-B103-EA0C6456BEB8}"/>
              </a:ext>
            </a:extLst>
          </p:cNvPr>
          <p:cNvSpPr/>
          <p:nvPr/>
        </p:nvSpPr>
        <p:spPr>
          <a:xfrm>
            <a:off x="1" y="1279963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Para llevar a cabo las finalidades descritas en el presente aviso de privacidad, utilizaremos los siguientes </a:t>
            </a:r>
            <a:r>
              <a:rPr lang="es-ES_tradnl" sz="14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datos personales:</a:t>
            </a:r>
          </a:p>
          <a:p>
            <a:pPr algn="just"/>
            <a:endParaRPr lang="es-ES_tradnl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es-MX" sz="1400" dirty="0">
                <a:latin typeface="Montserrat Medium" panose="00000600000000000000" pitchFamily="50" charset="0"/>
              </a:rPr>
              <a:t>Acta de nacimiento</a:t>
            </a:r>
            <a:endParaRPr lang="es-ES_tradnl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es-MX" sz="1400" dirty="0">
                <a:latin typeface="Montserrat Medium" panose="00000600000000000000" pitchFamily="50" charset="0"/>
              </a:rPr>
              <a:t>Identificación oficial vigente</a:t>
            </a:r>
            <a:endParaRPr lang="es-ES_tradnl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es-MX" sz="1400" dirty="0">
                <a:latin typeface="Montserrat Medium" panose="00000600000000000000" pitchFamily="50" charset="0"/>
              </a:rPr>
              <a:t>Comprobante de domicilio</a:t>
            </a:r>
            <a:endParaRPr lang="es-ES_tradnl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endParaRPr lang="es-ES_tradnl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Además de los datos personales mencionados anteriormente, para las finalidades informadas, </a:t>
            </a:r>
            <a:r>
              <a:rPr lang="es-MX" sz="14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no utilizaremos datos personales considerados como sensibles</a:t>
            </a:r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.</a:t>
            </a:r>
            <a:r>
              <a:rPr lang="es-ES_tradnl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 </a:t>
            </a:r>
          </a:p>
          <a:p>
            <a:pPr algn="just"/>
            <a:endParaRPr lang="es-ES_tradnl" sz="1400" b="1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r>
              <a:rPr lang="es-ES_tradnl" sz="14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Cláusula de Transferencia: </a:t>
            </a:r>
            <a:r>
              <a:rPr lang="es-ES_tradnl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Se le informa que sus datos personales serán compartidos con las siguientes (dependencias, áreas, instituciones, etc. según sea el caso) para las finalidades que se indican de conformidad a lo siguiente:</a:t>
            </a:r>
          </a:p>
          <a:p>
            <a:pPr algn="just"/>
            <a:endParaRPr lang="es-ES_tradnl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r>
              <a:rPr lang="es-ES_tradnl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Se le informa que para las transferencias indicadas con un asterisco (*datos sensibles) requerimos obtener su consentimiento expreso y por escrito.</a:t>
            </a:r>
          </a:p>
          <a:p>
            <a:pPr algn="just"/>
            <a:endParaRPr lang="es-ES_tradnl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endParaRPr lang="es-ES_tradnl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2464D08-DE67-4485-A9D2-FC329CC75875}"/>
              </a:ext>
            </a:extLst>
          </p:cNvPr>
          <p:cNvSpPr txBox="1"/>
          <p:nvPr/>
        </p:nvSpPr>
        <p:spPr>
          <a:xfrm>
            <a:off x="0" y="238636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800" b="1" dirty="0">
                <a:solidFill>
                  <a:srgbClr val="000723"/>
                </a:solidFill>
                <a:latin typeface="Montserrat" pitchFamily="50" charset="0"/>
                <a:ea typeface="Graphik" charset="0"/>
                <a:cs typeface="Graphik" charset="0"/>
              </a:rPr>
              <a:t>AVISO DE PRIVACIDAD INTEGRAL</a:t>
            </a:r>
          </a:p>
          <a:p>
            <a:pPr algn="ctr"/>
            <a:r>
              <a:rPr lang="es-ES_tradnl" sz="1600" b="1" dirty="0">
                <a:solidFill>
                  <a:srgbClr val="000723"/>
                </a:solidFill>
                <a:latin typeface="Montserrat" pitchFamily="50" charset="0"/>
                <a:ea typeface="Graphik" charset="0"/>
                <a:cs typeface="Graphik" charset="0"/>
              </a:rPr>
              <a:t>Propósito por el cual se recaban sus datos personales y protección de los mismos</a:t>
            </a:r>
          </a:p>
        </p:txBody>
      </p:sp>
    </p:spTree>
    <p:extLst>
      <p:ext uri="{BB962C8B-B14F-4D97-AF65-F5344CB8AC3E}">
        <p14:creationId xmlns:p14="http://schemas.microsoft.com/office/powerpoint/2010/main" val="2888242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1 Rectángulo">
            <a:extLst>
              <a:ext uri="{FF2B5EF4-FFF2-40B4-BE49-F238E27FC236}">
                <a16:creationId xmlns:a16="http://schemas.microsoft.com/office/drawing/2014/main" id="{57D6CF07-7A2E-443A-9BDC-1DB729E39240}"/>
              </a:ext>
            </a:extLst>
          </p:cNvPr>
          <p:cNvSpPr/>
          <p:nvPr/>
        </p:nvSpPr>
        <p:spPr>
          <a:xfrm>
            <a:off x="1" y="1237760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La ultima actualización y/o modificación del presente aviso es la indicada al final del mismo, situación que también podrá informarse directamente en las oficinas de esta área responsable de la protección de sus datos o a través de la página web institucional (colocar en su caso la página).</a:t>
            </a:r>
          </a:p>
          <a:p>
            <a:pPr algn="just"/>
            <a:endParaRPr lang="es-MX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Usted tiene derecho a conocer qué datos personales tenemos de usted, para qué los utilizamos y las condiciones del uso que les damos </a:t>
            </a:r>
            <a:r>
              <a:rPr lang="es-MX" sz="14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(acceso</a:t>
            </a:r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). Asimismo, es su derecho solicitar la corrección de su información personal en caso de que esté desactualizada, sea inexacta o incompleta </a:t>
            </a:r>
            <a:r>
              <a:rPr lang="es-MX" sz="14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(rectificación)</a:t>
            </a:r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; que la eliminemos de nuestros registros o bases de datos cuando considere que la misma no está siendo utilizada conforme a los principios, deberes y obligaciones previstas en la normativa </a:t>
            </a:r>
            <a:r>
              <a:rPr lang="es-MX" sz="14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(cancelación)</a:t>
            </a:r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; así como oponerse al uso de sus datos personales para fines específicos </a:t>
            </a:r>
            <a:r>
              <a:rPr lang="es-MX" sz="14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(oposición)</a:t>
            </a:r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. Estos derechos se conocen como </a:t>
            </a:r>
            <a:r>
              <a:rPr lang="es-MX" sz="14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derechos ARCO</a:t>
            </a:r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. </a:t>
            </a:r>
          </a:p>
          <a:p>
            <a:pPr algn="just"/>
            <a:endParaRPr lang="es-MX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Los </a:t>
            </a:r>
            <a:r>
              <a:rPr lang="es-MX" sz="1400" b="1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datos de contacto de la Unidad de Transparencia del Poder Ejecutivo</a:t>
            </a:r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, quién gestionará las solicitudes para el ejercicio de derechos ARCO, asimismo auxiliará y orientará respecto al ejercicio del derecho a la protección de datos personales, son los siguientes: Carretera La Estanzuela S/N, San Agustín Tlaxiaca, Hidalgo., C.P. 42162, teléfono: (771) 71-3-85-11, e-mail: uipg@hidalgo.gob.mx </a:t>
            </a:r>
          </a:p>
          <a:p>
            <a:pPr algn="just"/>
            <a:endParaRPr lang="es-MX" sz="1400" dirty="0">
              <a:solidFill>
                <a:srgbClr val="000723"/>
              </a:solidFill>
              <a:latin typeface="Montserrat Medium" pitchFamily="50" charset="0"/>
              <a:ea typeface="Graphik" charset="0"/>
              <a:cs typeface="Graphik" charset="0"/>
            </a:endParaRPr>
          </a:p>
          <a:p>
            <a:pPr algn="just"/>
            <a:r>
              <a:rPr lang="es-MX" sz="1400" dirty="0">
                <a:solidFill>
                  <a:srgbClr val="000723"/>
                </a:solidFill>
                <a:latin typeface="Montserrat Medium" pitchFamily="50" charset="0"/>
                <a:ea typeface="Graphik" charset="0"/>
                <a:cs typeface="Graphik" charset="0"/>
              </a:rPr>
              <a:t>Última fecha de actualización: marzo 2024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591DC7-B69A-44A2-BF25-D17E7D274289}"/>
              </a:ext>
            </a:extLst>
          </p:cNvPr>
          <p:cNvSpPr txBox="1"/>
          <p:nvPr/>
        </p:nvSpPr>
        <p:spPr>
          <a:xfrm>
            <a:off x="0" y="238636"/>
            <a:ext cx="9144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800" b="1" dirty="0">
                <a:solidFill>
                  <a:srgbClr val="000723"/>
                </a:solidFill>
                <a:latin typeface="Montserrat" pitchFamily="50" charset="0"/>
                <a:ea typeface="Graphik" charset="0"/>
                <a:cs typeface="Graphik" charset="0"/>
              </a:rPr>
              <a:t>AVISO DE PRIVACIDAD INTEGRAL</a:t>
            </a:r>
          </a:p>
          <a:p>
            <a:pPr algn="ctr"/>
            <a:r>
              <a:rPr lang="es-ES_tradnl" sz="1600" b="1" dirty="0">
                <a:solidFill>
                  <a:srgbClr val="000723"/>
                </a:solidFill>
                <a:latin typeface="Montserrat" pitchFamily="50" charset="0"/>
                <a:ea typeface="Graphik" charset="0"/>
                <a:cs typeface="Graphik" charset="0"/>
              </a:rPr>
              <a:t>Propósito por el cual se recaban sus datos personales y protección de los mismos</a:t>
            </a:r>
          </a:p>
        </p:txBody>
      </p:sp>
    </p:spTree>
    <p:extLst>
      <p:ext uri="{BB962C8B-B14F-4D97-AF65-F5344CB8AC3E}">
        <p14:creationId xmlns:p14="http://schemas.microsoft.com/office/powerpoint/2010/main" val="19342524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1476</TotalTime>
  <Words>706</Words>
  <Application>Microsoft Office PowerPoint</Application>
  <PresentationFormat>Carta (216 x 279 mm)</PresentationFormat>
  <Paragraphs>34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Montserrat</vt:lpstr>
      <vt:lpstr>Montserrat Medium</vt:lpstr>
      <vt:lpstr>Wingdings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Francisco Silva Zanata</cp:lastModifiedBy>
  <cp:revision>142</cp:revision>
  <cp:lastPrinted>2024-03-21T17:45:10Z</cp:lastPrinted>
  <dcterms:created xsi:type="dcterms:W3CDTF">2017-07-28T17:23:18Z</dcterms:created>
  <dcterms:modified xsi:type="dcterms:W3CDTF">2024-10-09T18:33:47Z</dcterms:modified>
</cp:coreProperties>
</file>